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 id="877"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we know about the student after he was sent to the intensive care unit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He got better very quickly.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His parents looked after him all the way.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He had to stay in bed all the time.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Doctors kept performing CPR on him.</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12619" y="919087"/>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2878724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student recovered rapidly for proper treatment he received there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可知，该交换生进入重症监护室后，因治疗得当而迅速好转。故选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373253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did the student’s parents want to thank especially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warm-hearted person calling 120.</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Nurses taking care of their son.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emergency team performing CPR.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doctor saving their son’s life.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26654" y="925972"/>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3466533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“We’re so thankful to everyone—the warm-hearted people in the university, ambulance team, nurses, and especially Doctor Lu</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可知，学生父母特别感谢的是鲁医生。故选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52819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launched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 in the last paragraph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Forbidden.	B. Introduced.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Discussed.	D. Checked.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204288" y="925972"/>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1328807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online first aid platform played an important role in saving the student’s life. It was launched in our hospital in July. So far, it has helped many people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可知，画线词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“launched”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在线急救平台</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被</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启动</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到医院使用，与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“introduced”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同义。故选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79057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part of a newspaper can we read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Environment.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Society.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Science &amp; Technology.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History &amp; Culture.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730383" y="1044110"/>
            <a:ext cx="3616413" cy="437801"/>
          </a:xfrm>
          <a:prstGeom prst="rect">
            <a:avLst/>
          </a:prstGeom>
        </p:spPr>
      </p:pic>
      <p:sp>
        <p:nvSpPr>
          <p:cNvPr id="4" name="矩形 3"/>
          <p:cNvSpPr/>
          <p:nvPr/>
        </p:nvSpPr>
        <p:spPr>
          <a:xfrm>
            <a:off x="1109402" y="931218"/>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1347275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推理判断题。根据文章多次提及</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online first aid platform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在线急救平台</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及科技在救治中的作用，可推知，文章最有可能出现在报纸的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科学</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&amp;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技术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版块。故选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53072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1044110"/>
            <a:ext cx="11485848" cy="3747482"/>
          </a:xfrm>
          <a:prstGeom prst="rect">
            <a:avLst/>
          </a:prstGeom>
        </p:spPr>
      </p:pic>
      <p:pic>
        <p:nvPicPr>
          <p:cNvPr id="10" name="译文.eps" descr="id:2147487336;FounderCES"/>
          <p:cNvPicPr/>
          <p:nvPr/>
        </p:nvPicPr>
        <p:blipFill>
          <a:blip r:embed="rId3"/>
          <a:stretch>
            <a:fillRect/>
          </a:stretch>
        </p:blipFill>
        <p:spPr>
          <a:xfrm>
            <a:off x="550590" y="3344803"/>
            <a:ext cx="1224136" cy="378439"/>
          </a:xfrm>
          <a:prstGeom prst="rect">
            <a:avLst/>
          </a:prstGeom>
        </p:spPr>
      </p:pic>
      <p:pic>
        <p:nvPicPr>
          <p:cNvPr id="12" name="图片 11"/>
          <p:cNvPicPr>
            <a:picLocks noChangeAspect="1"/>
          </p:cNvPicPr>
          <p:nvPr/>
        </p:nvPicPr>
        <p:blipFill>
          <a:blip r:embed="rId4"/>
          <a:stretch>
            <a:fillRect/>
          </a:stretch>
        </p:blipFill>
        <p:spPr>
          <a:xfrm>
            <a:off x="364633" y="970428"/>
            <a:ext cx="2850254" cy="553993"/>
          </a:xfrm>
          <a:prstGeom prst="rect">
            <a:avLst/>
          </a:prstGeom>
        </p:spPr>
      </p:pic>
      <p:sp>
        <p:nvSpPr>
          <p:cNvPr id="3" name="内容占位符 2"/>
          <p:cNvSpPr>
            <a:spLocks noGrp="1"/>
          </p:cNvSpPr>
          <p:nvPr>
            <p:ph idx="1"/>
          </p:nvPr>
        </p:nvSpPr>
        <p:spPr>
          <a:xfrm>
            <a:off x="360854" y="1375272"/>
            <a:ext cx="11485848" cy="3416320"/>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We hope to bring our son home alive and well, which would have been impossible without everything they’ve done.</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我们</a:t>
            </a:r>
            <a:r>
              <a:rPr lang="zh-CN" altLang="zh-CN">
                <a:latin typeface="Times New Roman" panose="02020603050405020304" pitchFamily="18" charset="0"/>
                <a:ea typeface="楷体" panose="02010609060101010101" pitchFamily="49" charset="-122"/>
                <a:cs typeface="Times New Roman" panose="02020603050405020304" pitchFamily="18" charset="0"/>
              </a:rPr>
              <a:t>希望能把我们的儿子活着带回家</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如果没有他们所做的一切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这是不可能的</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sz="900" smtClean="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629743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972102"/>
            <a:ext cx="11485848" cy="2456898"/>
          </a:xfrm>
          <a:prstGeom prst="rect">
            <a:avLst/>
          </a:prstGeom>
        </p:spPr>
      </p:pic>
      <p:pic>
        <p:nvPicPr>
          <p:cNvPr id="5" name="分析.eps" descr="id:2147487343;FounderCES"/>
          <p:cNvPicPr/>
          <p:nvPr/>
        </p:nvPicPr>
        <p:blipFill>
          <a:blip r:embed="rId3"/>
          <a:stretch>
            <a:fillRect/>
          </a:stretch>
        </p:blipFill>
        <p:spPr>
          <a:xfrm>
            <a:off x="498522" y="1220864"/>
            <a:ext cx="1250325" cy="386536"/>
          </a:xfrm>
          <a:prstGeom prst="rect">
            <a:avLst/>
          </a:prstGeom>
        </p:spPr>
      </p:pic>
      <p:sp>
        <p:nvSpPr>
          <p:cNvPr id="6" name="内容占位符 2"/>
          <p:cNvSpPr>
            <a:spLocks noGrp="1"/>
          </p:cNvSpPr>
          <p:nvPr>
            <p:ph idx="1"/>
          </p:nvPr>
        </p:nvSpPr>
        <p:spPr>
          <a:xfrm>
            <a:off x="360854" y="954850"/>
            <a:ext cx="11485848" cy="2585323"/>
          </a:xfrm>
        </p:spPr>
        <p:txBody>
          <a:bodyPr/>
          <a:lstStyle/>
          <a:p>
            <a:pPr lvl="0" hangingPunct="0">
              <a:spcAft>
                <a:spcPts val="0"/>
              </a:spcAft>
            </a:pPr>
            <a:r>
              <a:rPr lang="en-US" altLang="zh-CN"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which</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引导的是非限制性定语从句。</a:t>
            </a:r>
            <a:r>
              <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they’ve done</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是限制性定语从句，作</a:t>
            </a:r>
            <a:r>
              <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everything</a:t>
            </a:r>
            <a:r>
              <a:rPr lang="zh-CN"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的定语</a:t>
            </a:r>
            <a:r>
              <a:rPr lang="zh-CN" altLang="zh-CN"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8419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06573" y="756078"/>
            <a:ext cx="11440129" cy="1468252"/>
          </a:xfrm>
          <a:prstGeom prst="rect">
            <a:avLst/>
          </a:prstGeom>
        </p:spPr>
      </p:pic>
      <p:pic>
        <p:nvPicPr>
          <p:cNvPr id="6" name="图片 5"/>
          <p:cNvPicPr>
            <a:picLocks noChangeAspect="1"/>
          </p:cNvPicPr>
          <p:nvPr/>
        </p:nvPicPr>
        <p:blipFill>
          <a:blip r:embed="rId3"/>
          <a:stretch>
            <a:fillRect/>
          </a:stretch>
        </p:blipFill>
        <p:spPr>
          <a:xfrm>
            <a:off x="550590" y="2278027"/>
            <a:ext cx="3024336" cy="790377"/>
          </a:xfrm>
          <a:prstGeom prst="rect">
            <a:avLst/>
          </a:prstGeom>
        </p:spPr>
      </p:pic>
      <p:sp>
        <p:nvSpPr>
          <p:cNvPr id="7" name="内容占位符 1"/>
          <p:cNvSpPr>
            <a:spLocks noGrp="1"/>
          </p:cNvSpPr>
          <p:nvPr>
            <p:ph idx="1"/>
          </p:nvPr>
        </p:nvSpPr>
        <p:spPr>
          <a:xfrm>
            <a:off x="334566" y="2278027"/>
            <a:ext cx="11485848" cy="4247317"/>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是一篇新闻报道</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主要讲述了一名英国交换生在苏州大学因意外心脏骤停</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通过现场公众、</a:t>
            </a:r>
            <a:r>
              <a:rPr lang="en-US" altLang="zh-CN">
                <a:latin typeface="Times New Roman" panose="02020603050405020304" pitchFamily="18" charset="0"/>
                <a:ea typeface="宋体" panose="02010600030101010101" pitchFamily="2" charset="-122"/>
                <a:cs typeface="Times New Roman" panose="02020603050405020304" pitchFamily="18" charset="0"/>
              </a:rPr>
              <a:t>120</a:t>
            </a:r>
            <a:r>
              <a:rPr lang="zh-CN" altLang="zh-CN">
                <a:latin typeface="Times New Roman" panose="02020603050405020304" pitchFamily="18" charset="0"/>
                <a:ea typeface="楷体" panose="02010609060101010101" pitchFamily="49" charset="-122"/>
                <a:cs typeface="Times New Roman" panose="02020603050405020304" pitchFamily="18" charset="0"/>
              </a:rPr>
              <a:t>指挥中心线上指导、救护车接力及医院无缝救治</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最终成功脱险的暖心故事</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凸显了</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在线急救平台</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这一科技手段在挽救生命中的关键作用</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7526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64704"/>
            <a:ext cx="11485848" cy="4247317"/>
          </a:xfrm>
        </p:spPr>
        <p:txBody>
          <a:bodyPr/>
          <a:lstStyle/>
          <a:p>
            <a:pPr indent="2873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August 12th in 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20-year-old student from the UK fell over while taking part in a summer exchange program at a university in Suzhou. After falling, his breathing was weak and he lost consciousness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Someone called 120 at once.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1136351" y="1014077"/>
            <a:ext cx="2129934" cy="517461"/>
          </a:xfrm>
          <a:prstGeom prst="rect">
            <a:avLst/>
          </a:prstGeom>
        </p:spPr>
      </p:pic>
    </p:spTree>
    <p:extLst>
      <p:ext uri="{BB962C8B-B14F-4D97-AF65-F5344CB8AC3E}">
        <p14:creationId xmlns:p14="http://schemas.microsoft.com/office/powerpoint/2010/main" val="3679050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Yang Xiaoping, from Suzhou’s emergency centre, received the call and quickly decided that the student needed CPR. Through an online first aid platform, Yang and another doctor taught someone who was on the scene to perform CPR on the student.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18813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6041462"/>
          </a:xfrm>
        </p:spPr>
        <p:txBody>
          <a:bodyPr/>
          <a:lstStyle/>
          <a:p>
            <a:pPr indent="715963" hangingPunct="0">
              <a:lnSpc>
                <a:spcPct val="14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 the ambulance arrived, the student was connected to an electronic CPR device on the way to the hospital. After arriving at the hospital, the emergency team continued CPR for seven more minutes until they detected the student’s heartbeat and pulse. Then he was sent to the intensive care unit</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重症监护室</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student recovered rapidly for proper treatment he received there. In a few days, he could eat and get out of his bed by himself.</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47466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August 15th, the student’s parents flew to Suzhou to express their thanks. “We’re so thankful to everyone—the warm-hearted people in the university, ambulance team, nurses, and especially Doctor Lu. We hope to bring our son home alive and well, which would have been impossible without everything they’ve done,” his father said.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0048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Doctor Lu is a member of the emergency team in the hospital. He said, “For a patient like the student, each step—from on-scene CPR to ambulance care to hospital’s rescue—must be done perfectly. The online first aid platform played an important role in saving the student’s life. It was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launched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our hospital in July. So far, it has helped many people.”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07946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 the foreign student come to Suzhou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take a trip.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receive training on first aid.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join an exchange program.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know more about Chinese universities.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080524" y="934598"/>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1662249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20-year-old student... taking part in a summer exchange program at a university in Suzhou”</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可知，该学生来苏州是为了参加暑期交换项目。故选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66590300"/>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747</Words>
  <Application>Microsoft Office PowerPoint</Application>
  <PresentationFormat>自定义</PresentationFormat>
  <Paragraphs>44</Paragraphs>
  <Slides>19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19</vt:i4>
      </vt:variant>
    </vt:vector>
  </HeadingPairs>
  <TitlesOfParts>
    <vt:vector size="2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2025-09-13T09:47:26Z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